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50" r:id="rId2"/>
    <p:sldId id="456" r:id="rId3"/>
    <p:sldId id="353" r:id="rId4"/>
    <p:sldId id="356" r:id="rId5"/>
    <p:sldId id="463" r:id="rId6"/>
    <p:sldId id="462" r:id="rId7"/>
    <p:sldId id="375" r:id="rId8"/>
    <p:sldId id="464" r:id="rId9"/>
    <p:sldId id="357" r:id="rId10"/>
    <p:sldId id="467" r:id="rId11"/>
    <p:sldId id="468" r:id="rId12"/>
    <p:sldId id="465" r:id="rId13"/>
    <p:sldId id="358" r:id="rId14"/>
    <p:sldId id="458" r:id="rId15"/>
    <p:sldId id="426" r:id="rId16"/>
    <p:sldId id="466" r:id="rId17"/>
    <p:sldId id="360" r:id="rId18"/>
    <p:sldId id="461" r:id="rId19"/>
    <p:sldId id="361" r:id="rId20"/>
    <p:sldId id="459" r:id="rId21"/>
    <p:sldId id="410" r:id="rId22"/>
    <p:sldId id="362" r:id="rId23"/>
    <p:sldId id="457" r:id="rId24"/>
    <p:sldId id="439" r:id="rId25"/>
    <p:sldId id="445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51" autoAdjust="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68ADEFA-347E-4ACF-B96B-06DE22D1B1B3}" type="datetimeFigureOut">
              <a:rPr lang="en-US"/>
              <a:pPr>
                <a:defRPr/>
              </a:pPr>
              <a:t>13-Nov-21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950CBD2-7447-4C7D-9166-AAE553E28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0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43550A-57CC-4173-BE9B-16264A63E903}" type="slidenum">
              <a:rPr lang="en-US" smtClean="0"/>
              <a:pPr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373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0CBD2-7447-4C7D-9166-AAE553E2810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77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0CBD2-7447-4C7D-9166-AAE553E2810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1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8607D-25A6-4AD0-A590-57A84633A114}" type="datetimeFigureOut">
              <a:rPr lang="en-US"/>
              <a:pPr>
                <a:defRPr/>
              </a:pPr>
              <a:t>13-Nov-21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6A5FF-B717-4B03-A800-4F5420BD4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63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4FA3E-5426-4F8B-AA91-6DB739C39ECD}" type="datetimeFigureOut">
              <a:rPr lang="en-US"/>
              <a:pPr>
                <a:defRPr/>
              </a:pPr>
              <a:t>13-Nov-21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62896-FE10-456A-BA3F-9F97DE10A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8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E69CF-8EF1-4EFF-9EEC-E7419F2BDBDD}" type="datetimeFigureOut">
              <a:rPr lang="en-US"/>
              <a:pPr>
                <a:defRPr/>
              </a:pPr>
              <a:t>13-Nov-21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DAE33-0122-4BA2-A894-FDE1DC0E0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8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827D7-F37D-4930-B58B-3E9D15A8F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4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4E0C8-1946-43DA-9396-3D4EED13C20C}" type="datetimeFigureOut">
              <a:rPr lang="en-US"/>
              <a:pPr>
                <a:defRPr/>
              </a:pPr>
              <a:t>13-Nov-21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EEB05-691A-4BDB-876A-90BB8A4D4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5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D7673-5D61-4B8B-B900-E14CA92BB197}" type="datetimeFigureOut">
              <a:rPr lang="en-US"/>
              <a:pPr>
                <a:defRPr/>
              </a:pPr>
              <a:t>13-Nov-21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16329-495F-4BC4-917E-957FD5A79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5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8470F-9986-481F-AC62-06C66BE3C79D}" type="datetimeFigureOut">
              <a:rPr lang="en-US"/>
              <a:pPr>
                <a:defRPr/>
              </a:pPr>
              <a:t>13-Nov-21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3096D-8FBA-4AA1-9B1D-C019002D8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32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60FAE-D042-42FD-BDDE-81410218C05B}" type="datetimeFigureOut">
              <a:rPr lang="en-US"/>
              <a:pPr>
                <a:defRPr/>
              </a:pPr>
              <a:t>13-Nov-21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7490B-2C44-4BA2-93CA-6B1D1440B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4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D2E2B-6754-4B37-8A84-E1D975A7E7E6}" type="datetimeFigureOut">
              <a:rPr lang="en-US"/>
              <a:pPr>
                <a:defRPr/>
              </a:pPr>
              <a:t>13-Nov-21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B292B-4885-4F49-AD62-5CC1F9817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35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DC4EE-6479-463E-AFDC-54937CC09FA7}" type="datetimeFigureOut">
              <a:rPr lang="en-US"/>
              <a:pPr>
                <a:defRPr/>
              </a:pPr>
              <a:t>13-Nov-21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17CCD-CB39-4551-B222-DD86F8A1F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2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8A7D4-01A7-42C7-A39B-6B8B0110BACD}" type="datetimeFigureOut">
              <a:rPr lang="en-US"/>
              <a:pPr>
                <a:defRPr/>
              </a:pPr>
              <a:t>13-Nov-21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F71F5-50B4-486A-8E6D-8A1F4861B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9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08FC1-C452-422B-923B-702D5DB2B5D5}" type="datetimeFigureOut">
              <a:rPr lang="en-US"/>
              <a:pPr>
                <a:defRPr/>
              </a:pPr>
              <a:t>13-Nov-21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4EC9F-476D-4FCC-9858-E4E5C7EEA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8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4A1348-19C9-40D6-83D1-5751FECFB903}" type="datetimeFigureOut">
              <a:rPr lang="en-US"/>
              <a:pPr>
                <a:defRPr/>
              </a:pPr>
              <a:t>13-Nov-21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C62DA-2696-4013-944D-4BA113CC7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247_1024"/>
          <p:cNvSpPr>
            <a:spLocks noChangeArrowheads="1"/>
          </p:cNvSpPr>
          <p:nvPr/>
        </p:nvSpPr>
        <p:spPr bwMode="auto">
          <a:xfrm>
            <a:off x="0" y="28938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400" b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8195" name="Picture 5" descr="flower0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00225" y="4768850"/>
            <a:ext cx="13620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flower0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91025" y="4841875"/>
            <a:ext cx="13620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7"/>
          <p:cNvSpPr>
            <a:spLocks noChangeArrowheads="1" noChangeShapeType="1" noTextEdit="1"/>
          </p:cNvSpPr>
          <p:nvPr/>
        </p:nvSpPr>
        <p:spPr bwMode="auto">
          <a:xfrm>
            <a:off x="762000" y="0"/>
            <a:ext cx="3124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  <a:contourClr>
                <a:srgbClr val="00CC00"/>
              </a:contourClr>
            </a:sp3d>
          </a:bodyPr>
          <a:lstStyle/>
          <a:p>
            <a:pPr algn="ctr"/>
            <a:endParaRPr lang="en-US" sz="3600" b="1" i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CC00"/>
                  </a:gs>
                  <a:gs pos="100000">
                    <a:srgbClr val="005E00"/>
                  </a:gs>
                </a:gsLst>
                <a:lin ang="5400000" scaled="1"/>
              </a:gradFill>
              <a:latin typeface="+mn-lt"/>
              <a:ea typeface="+mn-lt"/>
              <a:cs typeface="+mn-lt"/>
            </a:endParaRPr>
          </a:p>
        </p:txBody>
      </p:sp>
      <p:pic>
        <p:nvPicPr>
          <p:cNvPr id="8198" name="Picture 8" descr="0002032D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 descr="flower00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92913" y="4841875"/>
            <a:ext cx="13620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3929424"/>
            <a:ext cx="9099053" cy="1754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u="sng" dirty="0" err="1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u="sng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u="sng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600" b="1" i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THÁNG MƯỜI NGA NĂM 1917 VÀ CUỘC ĐẤU TRANH BẢO VỆ </a:t>
            </a:r>
          </a:p>
          <a:p>
            <a:pPr algn="ctr">
              <a:defRPr/>
            </a:pPr>
            <a:r>
              <a:rPr lang="en-US" sz="34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( 1917- 1921)</a:t>
            </a:r>
            <a:endParaRPr lang="en-US" sz="34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866668"/>
            <a:ext cx="9101971" cy="30469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i="1" u="sng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HAI</a:t>
            </a:r>
          </a:p>
          <a:p>
            <a:pPr algn="ctr">
              <a:defRPr/>
            </a:pPr>
            <a:r>
              <a:rPr lang="en-US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 THẾ GIỚI HIỆN ĐẠI ( 1917- 1945)</a:t>
            </a:r>
          </a:p>
          <a:p>
            <a:pPr algn="ctr">
              <a:defRPr/>
            </a:pPr>
            <a:r>
              <a:rPr lang="en-US" sz="3200" b="1" i="1" u="sng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HAI </a:t>
            </a:r>
          </a:p>
          <a:p>
            <a:pPr algn="ctr">
              <a:defRPr/>
            </a:pPr>
            <a:r>
              <a:rPr lang="en-US" sz="3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THÁNG MƯỜI NGA NĂM 1917 VÀ CÔNG CUỘC XÂY DỰNG CHỦ NGHĨA XÃ HỘI Ở LIÊN XÔ (1921- 1941)</a:t>
            </a:r>
            <a:endParaRPr lang="en-US" sz="3200" b="1" i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096992" y="673100"/>
            <a:ext cx="191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 b="1" dirty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179512" y="1340768"/>
            <a:ext cx="8579264" cy="503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1917</a:t>
            </a:r>
          </a:p>
          <a:p>
            <a:pPr algn="just">
              <a:buFontTx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r>
              <a:rPr lang="en-US" sz="28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10/1917</a:t>
            </a:r>
          </a:p>
          <a:p>
            <a:pPr algn="just">
              <a:buFontTx/>
              <a:buNone/>
            </a:pPr>
            <a:r>
              <a:rPr lang="en-US" sz="2800" b="1" i="1" u="sng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u="sng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sz="2800" b="1" i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1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8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40680" y="980728"/>
            <a:ext cx="8136904" cy="2685064"/>
          </a:xfrm>
          <a:prstGeom prst="cloudCallout">
            <a:avLst>
              <a:gd name="adj1" fmla="val 41842"/>
              <a:gd name="adj2" fmla="val 621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51520" y="3297087"/>
            <a:ext cx="8496944" cy="315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4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15391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73377"/>
              </p:ext>
            </p:extLst>
          </p:nvPr>
        </p:nvGraphicFramePr>
        <p:xfrm>
          <a:off x="323528" y="697396"/>
          <a:ext cx="7992888" cy="6160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158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449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785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Nội</a:t>
                      </a:r>
                      <a:r>
                        <a:rPr lang="en-US" sz="2400" b="1" dirty="0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 Dung</a:t>
                      </a:r>
                    </a:p>
                    <a:p>
                      <a:endParaRPr lang="en-US" sz="24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Cách</a:t>
                      </a:r>
                      <a:r>
                        <a:rPr lang="en-US" sz="2400" b="1" dirty="0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mạng</a:t>
                      </a:r>
                      <a:r>
                        <a:rPr lang="en-US" sz="2400" b="1" dirty="0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tư</a:t>
                      </a:r>
                      <a:r>
                        <a:rPr lang="en-US" sz="2400" b="1" dirty="0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sản</a:t>
                      </a:r>
                      <a:endParaRPr lang="en-US" sz="2400" b="1" dirty="0" smtClean="0">
                        <a:solidFill>
                          <a:schemeClr val="bg2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Cách</a:t>
                      </a:r>
                      <a:r>
                        <a:rPr lang="en-US" sz="2400" b="1" dirty="0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mạng</a:t>
                      </a:r>
                      <a:r>
                        <a:rPr lang="en-US" sz="2400" b="1" dirty="0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tháng</a:t>
                      </a:r>
                      <a:r>
                        <a:rPr lang="en-US" sz="2400" b="1" dirty="0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bg2"/>
                          </a:solidFill>
                          <a:latin typeface="Times New Roman" pitchFamily="18" charset="0"/>
                        </a:rPr>
                        <a:t>Hai</a:t>
                      </a:r>
                      <a:endParaRPr lang="en-US" sz="2400" b="1" dirty="0" smtClean="0">
                        <a:solidFill>
                          <a:schemeClr val="bg2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85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Nhiệm</a:t>
                      </a: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vụ</a:t>
                      </a:r>
                      <a:endParaRPr lang="en-US" sz="2400" b="1" dirty="0" smtClean="0">
                        <a:solidFill>
                          <a:srgbClr val="990000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Lật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đổ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chế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độ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phong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kiến</a:t>
                      </a:r>
                      <a:endParaRPr lang="en-US" sz="2400" b="1" dirty="0" smtClean="0">
                        <a:solidFill>
                          <a:schemeClr val="tx2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Lật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đổ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chế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độ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phong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kiến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Times New Roman" pitchFamily="18" charset="0"/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421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Lãnh</a:t>
                      </a: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đạo</a:t>
                      </a:r>
                      <a:endParaRPr lang="en-US" sz="2400" b="1" dirty="0" smtClean="0">
                        <a:solidFill>
                          <a:srgbClr val="990000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  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Tư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sản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</a:p>
                    <a:p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Đảng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Bôn-sê-vích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(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vô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sản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)</a:t>
                      </a:r>
                      <a:endParaRPr lang="en-US" sz="2400" b="1" dirty="0" smtClean="0">
                        <a:solidFill>
                          <a:schemeClr val="tx2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0571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Lực</a:t>
                      </a: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lượng</a:t>
                      </a:r>
                      <a:endParaRPr lang="en-US" sz="2400" b="1" dirty="0" smtClean="0">
                        <a:solidFill>
                          <a:srgbClr val="990000"/>
                        </a:solidFill>
                        <a:latin typeface="Times New Roman" pitchFamily="18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tham</a:t>
                      </a: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gia</a:t>
                      </a:r>
                      <a:endParaRPr lang="en-US" sz="2400" b="1" dirty="0" smtClean="0">
                        <a:solidFill>
                          <a:srgbClr val="990000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Quần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chúng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nhân</a:t>
                      </a:r>
                      <a:r>
                        <a:rPr lang="en-US" sz="2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dân</a:t>
                      </a:r>
                      <a:endParaRPr lang="en-US" sz="2400" b="1" dirty="0" smtClean="0">
                        <a:solidFill>
                          <a:schemeClr val="tx2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Công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nhân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nông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dân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và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binh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lính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.</a:t>
                      </a:r>
                      <a:endParaRPr lang="en-US" sz="2400" b="1" dirty="0" smtClean="0">
                        <a:solidFill>
                          <a:schemeClr val="tx2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4214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Xu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thế</a:t>
                      </a:r>
                      <a:r>
                        <a:rPr lang="en-US" sz="2400" b="1" baseline="0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phát</a:t>
                      </a:r>
                      <a:r>
                        <a:rPr lang="en-US" sz="2400" b="1" baseline="0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triển</a:t>
                      </a:r>
                      <a:endParaRPr lang="en-US" sz="2400" b="1" dirty="0" smtClean="0">
                        <a:solidFill>
                          <a:srgbClr val="990000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/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Mở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đường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cho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CNTB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phát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itchFamily="18" charset="0"/>
                        </a:rPr>
                        <a:t>triển</a:t>
                      </a:r>
                      <a:endParaRPr lang="en-US" sz="2400" b="1" dirty="0" smtClean="0">
                        <a:solidFill>
                          <a:schemeClr val="tx2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mạngXHCN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157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Title 4"/>
          <p:cNvSpPr txBox="1">
            <a:spLocks/>
          </p:cNvSpPr>
          <p:nvPr/>
        </p:nvSpPr>
        <p:spPr bwMode="auto">
          <a:xfrm>
            <a:off x="431354" y="2031095"/>
            <a:ext cx="8712646" cy="89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-32434" y="1700808"/>
            <a:ext cx="917643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mạng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tháng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b="1" err="1">
                <a:solidFill>
                  <a:schemeClr val="tx1"/>
                </a:solidFill>
                <a:latin typeface="Times New Roman" panose="02020603050405020304" pitchFamily="18" charset="0"/>
              </a:rPr>
              <a:t>Hai</a:t>
            </a: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đến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mạng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tháng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Mười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 algn="l"/>
            <a:r>
              <a:rPr lang="en-US" sz="2000" b="1">
                <a:latin typeface="Times New Roman" panose="02020603050405020304" pitchFamily="18" charset="0"/>
              </a:rPr>
              <a:t>  </a:t>
            </a:r>
            <a:r>
              <a:rPr lang="en-US" sz="2000" b="1" smtClean="0">
                <a:latin typeface="Times New Roman" panose="02020603050405020304" pitchFamily="18" charset="0"/>
              </a:rPr>
              <a:t>  </a:t>
            </a:r>
            <a:r>
              <a:rPr lang="en-US" sz="2800" b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40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3652" y="3413550"/>
            <a:ext cx="8488788" cy="296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</a:t>
            </a: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aseline="-25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539552" y="1052736"/>
            <a:ext cx="799288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Chia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1917</a:t>
            </a:r>
          </a:p>
          <a:p>
            <a:pPr algn="just"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10/1917</a:t>
            </a:r>
          </a:p>
          <a:p>
            <a:pPr algn="just">
              <a:buFontTx/>
              <a:buNone/>
            </a:pP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u="sng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u="sng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5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39749" y="861829"/>
            <a:ext cx="8323263" cy="1660898"/>
          </a:xfrm>
        </p:spPr>
        <p:txBody>
          <a:bodyPr>
            <a:normAutofit/>
          </a:bodyPr>
          <a:lstStyle/>
          <a:p>
            <a:pPr algn="l">
              <a:defRPr/>
            </a:pPr>
            <a:endParaRPr lang="en-US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7622" y="1676401"/>
            <a:ext cx="893686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ách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đến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ách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Mười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a) </a:t>
            </a:r>
            <a:r>
              <a:rPr lang="en-US" sz="22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22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mạng</a:t>
            </a:r>
            <a:r>
              <a:rPr lang="en-US" sz="22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tháng</a:t>
            </a:r>
            <a:r>
              <a:rPr lang="en-US" sz="22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2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22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1917.</a:t>
            </a:r>
          </a:p>
          <a:p>
            <a:pPr algn="just">
              <a:buFontTx/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b)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mạng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Mười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3429000"/>
            <a:ext cx="8748464" cy="313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-Nin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Bôn-sê-vích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10/1917,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Lê-nin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eninsoanLuancuongthangTu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659547" cy="549897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00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79512" y="3140969"/>
            <a:ext cx="8568952" cy="373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vi-V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Đêm 24/10/1917 bắt đầu khởi nghĩa.</a:t>
            </a:r>
          </a:p>
          <a:p>
            <a:pPr algn="l"/>
            <a:r>
              <a:rPr lang="vi-V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Đêm 25/10 tấn công cung điện Mùa Đông, bắt giữ các bộ trưởng của Chính phủ tư sản.</a:t>
            </a:r>
          </a:p>
          <a:p>
            <a:pPr algn="l"/>
            <a:r>
              <a:rPr lang="vi-V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Khởi nghĩa Pêtơrôgrát giành thắng </a:t>
            </a:r>
            <a:r>
              <a:rPr lang="vi-V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vi-VN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3/11/1918 chính quyền Xô viết giành thắng lợi trên khắp nước Nga rộng lớn.</a:t>
            </a:r>
          </a:p>
          <a:p>
            <a:pPr algn="l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2253" y="1421708"/>
            <a:ext cx="843281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ách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 đến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ách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Mười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a)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mạng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1917.</a:t>
            </a:r>
          </a:p>
          <a:p>
            <a:pPr algn="just"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b)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mạng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Mười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231" y="1520788"/>
            <a:ext cx="4150422" cy="514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62200"/>
            <a:ext cx="4114922" cy="5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06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86928" y="3068960"/>
            <a:ext cx="8316416" cy="303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1918,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83505" y="1341536"/>
            <a:ext cx="850481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ách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đến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ách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háng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Mười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a)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mạng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1917.</a:t>
            </a:r>
          </a:p>
          <a:p>
            <a:pPr algn="just"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b)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mạng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tháng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Mười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Copy of Map%20TQ%20va%20cac%20nuoc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 cmpd="dbl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05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7818127"/>
              </p:ext>
            </p:extLst>
          </p:nvPr>
        </p:nvGraphicFramePr>
        <p:xfrm>
          <a:off x="251520" y="965868"/>
          <a:ext cx="8424936" cy="5703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7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59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842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3143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Nội</a:t>
                      </a: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Dung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Cách</a:t>
                      </a: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mạng</a:t>
                      </a: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tháng</a:t>
                      </a: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Hai</a:t>
                      </a:r>
                      <a:endParaRPr lang="en-US" sz="2400" b="1" dirty="0" smtClean="0">
                        <a:solidFill>
                          <a:srgbClr val="990000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Cách</a:t>
                      </a: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mạng</a:t>
                      </a: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tháng</a:t>
                      </a: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Mười</a:t>
                      </a:r>
                      <a:endParaRPr lang="en-US" sz="2400" b="1" dirty="0" smtClean="0">
                        <a:solidFill>
                          <a:srgbClr val="990000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81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Nhiệm</a:t>
                      </a: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vụ</a:t>
                      </a:r>
                      <a:endParaRPr lang="en-US" sz="2400" b="1" dirty="0" smtClean="0">
                        <a:solidFill>
                          <a:srgbClr val="990000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Lật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đổ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chế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độ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phong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kiến</a:t>
                      </a:r>
                      <a:endParaRPr lang="en-US" sz="2400" b="1" dirty="0" smtClean="0">
                        <a:solidFill>
                          <a:srgbClr val="000099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Lật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đổ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chính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phủ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tư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sản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3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Lãnh</a:t>
                      </a: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đạo</a:t>
                      </a:r>
                      <a:endParaRPr lang="en-US" sz="2400" b="1" dirty="0" smtClean="0">
                        <a:solidFill>
                          <a:srgbClr val="990000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Đảng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Bôn-sê-vích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( </a:t>
                      </a: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vô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sản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Đảng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Bôn-sê-vích</a:t>
                      </a: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( </a:t>
                      </a: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vô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sản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5765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Lực</a:t>
                      </a: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lượng</a:t>
                      </a:r>
                      <a:endParaRPr lang="en-US" sz="2400" b="1" dirty="0" smtClean="0">
                        <a:solidFill>
                          <a:srgbClr val="990000"/>
                        </a:solidFill>
                        <a:latin typeface="Times New Roman" pitchFamily="18" charset="0"/>
                      </a:endParaRPr>
                    </a:p>
                    <a:p>
                      <a:pPr algn="l"/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tham</a:t>
                      </a:r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gia</a:t>
                      </a:r>
                      <a:endParaRPr lang="en-US" sz="2400" b="1" dirty="0" smtClean="0">
                        <a:solidFill>
                          <a:srgbClr val="990000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Công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nhân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nông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dân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và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binh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lính</a:t>
                      </a:r>
                      <a:endParaRPr lang="en-US" sz="2400" b="1" dirty="0" smtClean="0">
                        <a:solidFill>
                          <a:srgbClr val="000099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Công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nhân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nông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dân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và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binh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lính</a:t>
                      </a:r>
                      <a:endParaRPr lang="en-US" sz="2400" b="1" dirty="0" smtClean="0">
                        <a:solidFill>
                          <a:srgbClr val="000099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5783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Xu</a:t>
                      </a:r>
                      <a:r>
                        <a:rPr lang="en-US" sz="2400" b="1" baseline="0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thế</a:t>
                      </a:r>
                      <a:r>
                        <a:rPr lang="en-US" sz="2400" b="1" baseline="0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phát</a:t>
                      </a:r>
                      <a:r>
                        <a:rPr lang="en-US" sz="2400" b="1" baseline="0" dirty="0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990000"/>
                          </a:solidFill>
                          <a:latin typeface="Times New Roman" pitchFamily="18" charset="0"/>
                        </a:rPr>
                        <a:t>triển</a:t>
                      </a:r>
                      <a:endParaRPr lang="en-US" sz="2400" b="1" dirty="0" smtClean="0">
                        <a:solidFill>
                          <a:srgbClr val="990000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Tiêp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tục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làm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cuộc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cách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mạng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XHCN</a:t>
                      </a:r>
                      <a:endParaRPr lang="en-US" sz="2400" b="1" dirty="0" smtClean="0">
                        <a:solidFill>
                          <a:srgbClr val="000099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Tiến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lên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công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cuộc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xây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dựng</a:t>
                      </a:r>
                      <a:r>
                        <a:rPr lang="en-US" sz="2400" b="1" baseline="0" dirty="0" smtClean="0">
                          <a:solidFill>
                            <a:srgbClr val="000099"/>
                          </a:solidFill>
                          <a:latin typeface="Times New Roman" pitchFamily="18" charset="0"/>
                        </a:rPr>
                        <a:t> CNXH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01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512" y="1916832"/>
            <a:ext cx="79228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III- 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</a:rPr>
              <a:t>Ý NGHĨA CÁCH MẠNG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</a:rPr>
              <a:t>THÁNG 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</a:rPr>
              <a:t>MƯỜI NGA</a:t>
            </a:r>
          </a:p>
          <a:p>
            <a:pPr marL="0" indent="0">
              <a:buFontTx/>
              <a:buNone/>
              <a:defRPr/>
            </a:pPr>
            <a:endParaRPr lang="en-US" b="1" u="sng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395536" y="2996952"/>
            <a:ext cx="8064896" cy="2059879"/>
          </a:xfrm>
          <a:prstGeom prst="wedgeEllipseCallout">
            <a:avLst>
              <a:gd name="adj1" fmla="val -46551"/>
              <a:gd name="adj2" fmla="val 4641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179512" y="1052736"/>
            <a:ext cx="8677501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III.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Ý NGHĨA CÁCH MẠNG THÁNG MƯỜI NGA</a:t>
            </a:r>
          </a:p>
          <a:p>
            <a:pPr algn="l">
              <a:buFontTx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Nga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</a:p>
          <a:p>
            <a:pPr algn="l">
              <a:buFontTx/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+ 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kỉ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thay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đổi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toàn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phận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triệu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  +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bóc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pk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phóng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lao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endParaRPr lang="en-US" sz="2400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l"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+ 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giai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cấp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lao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nắm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quyền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l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giới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</a:p>
          <a:p>
            <a:pPr algn="l"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+ 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àm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thay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đổi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cục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diện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trị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giới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algn="l"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+ 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Cổ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vũ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kinh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báu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phong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trào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mạng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giới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buFontTx/>
              <a:buNone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mạng tháng 10 N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97260"/>
            <a:ext cx="777686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1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30832"/>
            <a:ext cx="9143999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9: CÁCH MẠNG THÁNG MƯỜI NGA NĂM 1917 VÀ CUỘC ĐẤU TRANH BẢO VỆ CÁCH MẠNG (1917-1921)</a:t>
            </a:r>
          </a:p>
        </p:txBody>
      </p:sp>
      <p:sp>
        <p:nvSpPr>
          <p:cNvPr id="22" name="AutoShape 5"/>
          <p:cNvSpPr>
            <a:spLocks noGrp="1" noChangeArrowheads="1"/>
          </p:cNvSpPr>
          <p:nvPr>
            <p:ph type="title"/>
          </p:nvPr>
        </p:nvSpPr>
        <p:spPr>
          <a:xfrm>
            <a:off x="457200" y="980728"/>
            <a:ext cx="8229600" cy="1143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99"/>
          </a:solidFill>
          <a:ln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CỦNG CỐ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2420888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Tx/>
              <a:buNone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 thời gian với sự kiện sao cho đúng</a:t>
            </a:r>
          </a:p>
          <a:p>
            <a:pPr>
              <a:defRPr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528932"/>
              </p:ext>
            </p:extLst>
          </p:nvPr>
        </p:nvGraphicFramePr>
        <p:xfrm>
          <a:off x="2" y="3344218"/>
          <a:ext cx="9143998" cy="2461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564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75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2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32759">
                          <a:srgbClr val="BED0E6"/>
                        </a:gs>
                        <a:gs pos="41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Thời gian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32759">
                          <a:srgbClr val="BED0E6"/>
                        </a:gs>
                        <a:gs pos="41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2209">
                <a:tc>
                  <a:txBody>
                    <a:bodyPr/>
                    <a:lstStyle/>
                    <a:p>
                      <a:pPr algn="l" fontAlgn="ctr"/>
                      <a:r>
                        <a:rPr lang="vi-VN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Cách mạng dân chủ tư sản bùng nổ ở Nga</a:t>
                      </a:r>
                      <a:endParaRPr lang="vi-VN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32759">
                          <a:srgbClr val="BED0E6"/>
                        </a:gs>
                        <a:gs pos="41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Đầu năm 1918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32759">
                          <a:srgbClr val="BED0E6"/>
                        </a:gs>
                        <a:gs pos="41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2209">
                <a:tc>
                  <a:txBody>
                    <a:bodyPr/>
                    <a:lstStyle/>
                    <a:p>
                      <a:pPr algn="l" fontAlgn="ctr"/>
                      <a:r>
                        <a:rPr lang="vi-VN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Lê-nin về nước trực tiếp chỉ đạo cách mạng        </a:t>
                      </a:r>
                      <a:endParaRPr lang="vi-VN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32759">
                          <a:srgbClr val="BED0E6"/>
                        </a:gs>
                        <a:gs pos="41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b.Tháng 2/1917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32759">
                          <a:srgbClr val="BED0E6"/>
                        </a:gs>
                        <a:gs pos="41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22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Quân khởi nghĩa chiếm cung điện Mùa Đông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32759">
                          <a:srgbClr val="BED0E6"/>
                        </a:gs>
                        <a:gs pos="41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Ngày 7/10/1917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32759">
                          <a:srgbClr val="BED0E6"/>
                        </a:gs>
                        <a:gs pos="41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2209">
                <a:tc>
                  <a:txBody>
                    <a:bodyPr/>
                    <a:lstStyle/>
                    <a:p>
                      <a:pPr algn="l" fontAlgn="ctr"/>
                      <a:r>
                        <a:rPr lang="vi-VN" sz="2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Cách mạng giành thắng lợi trên toàn nước Nga</a:t>
                      </a:r>
                      <a:endParaRPr lang="vi-VN" sz="2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32759">
                          <a:srgbClr val="BED0E6"/>
                        </a:gs>
                        <a:gs pos="41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25/10/1917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80" marR="9380" marT="938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32759">
                          <a:srgbClr val="BED0E6"/>
                        </a:gs>
                        <a:gs pos="41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 rot="1036851">
            <a:off x="4997199" y="4257774"/>
            <a:ext cx="1734053" cy="214659"/>
          </a:xfrm>
          <a:prstGeom prst="rightArrow">
            <a:avLst>
              <a:gd name="adj1" fmla="val 50000"/>
              <a:gd name="adj2" fmla="val 738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36851">
            <a:off x="5140810" y="4761830"/>
            <a:ext cx="1734053" cy="214659"/>
          </a:xfrm>
          <a:prstGeom prst="rightArrow">
            <a:avLst>
              <a:gd name="adj1" fmla="val 50000"/>
              <a:gd name="adj2" fmla="val 738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925786">
            <a:off x="5483345" y="5280324"/>
            <a:ext cx="1222742" cy="211333"/>
          </a:xfrm>
          <a:prstGeom prst="rightArrow">
            <a:avLst>
              <a:gd name="adj1" fmla="val 50000"/>
              <a:gd name="adj2" fmla="val 738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8481130">
            <a:off x="5254350" y="4837804"/>
            <a:ext cx="1817138" cy="171008"/>
          </a:xfrm>
          <a:prstGeom prst="rightArrow">
            <a:avLst>
              <a:gd name="adj1" fmla="val 50000"/>
              <a:gd name="adj2" fmla="val 738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  <p:bldP spid="7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9"/>
          <p:cNvSpPr txBox="1">
            <a:spLocks noChangeArrowheads="1"/>
          </p:cNvSpPr>
          <p:nvPr/>
        </p:nvSpPr>
        <p:spPr bwMode="auto">
          <a:xfrm>
            <a:off x="250825" y="692150"/>
            <a:ext cx="86868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f-ZA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f-ZA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Về nhà học bài 9</a:t>
            </a:r>
            <a:r>
              <a:rPr lang="af-ZA" sz="4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af-ZA" sz="4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đọc trước bài </a:t>
            </a:r>
            <a:r>
              <a:rPr lang="af-ZA" sz="40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10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af-ZA" sz="4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4"/>
          <p:cNvSpPr>
            <a:spLocks noGrp="1"/>
          </p:cNvSpPr>
          <p:nvPr>
            <p:ph type="ctrTitle"/>
          </p:nvPr>
        </p:nvSpPr>
        <p:spPr>
          <a:xfrm>
            <a:off x="1547664" y="908050"/>
            <a:ext cx="5904656" cy="8763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CỤC BÀI HỌC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07505" y="1989138"/>
            <a:ext cx="8928992" cy="3976687"/>
          </a:xfrm>
        </p:spPr>
        <p:txBody>
          <a:bodyPr/>
          <a:lstStyle/>
          <a:p>
            <a:pPr marL="571500" indent="-571500" algn="l">
              <a:buAutoNum type="romanUcPeriod"/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1917.</a:t>
            </a:r>
          </a:p>
          <a:p>
            <a:pPr marL="571500" indent="-571500" algn="l">
              <a:buAutoNum type="romanUcPeriod"/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l">
              <a:buAutoNum type="romanUcPeriod"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l">
              <a:buAutoNum type="romanUcPeriod"/>
            </a:pP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1403648" y="2348880"/>
            <a:ext cx="7013575" cy="2685064"/>
          </a:xfrm>
          <a:prstGeom prst="cloudCallout">
            <a:avLst>
              <a:gd name="adj1" fmla="val 41842"/>
              <a:gd name="adj2" fmla="val 621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Title 4"/>
          <p:cNvSpPr txBox="1">
            <a:spLocks/>
          </p:cNvSpPr>
          <p:nvPr/>
        </p:nvSpPr>
        <p:spPr bwMode="auto">
          <a:xfrm>
            <a:off x="1" y="914173"/>
            <a:ext cx="8807450" cy="49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en-US" sz="2200" b="1" u="sng" dirty="0">
                <a:solidFill>
                  <a:srgbClr val="FF3300"/>
                </a:solidFill>
                <a:latin typeface="Times New Roman" panose="02020603050405020304" pitchFamily="18" charset="0"/>
              </a:rPr>
              <a:t>I</a:t>
            </a:r>
            <a:r>
              <a:rPr lang="en-US" sz="2200" b="1" u="sng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. CÁCH </a:t>
            </a:r>
            <a:r>
              <a:rPr lang="en-US" sz="2200" b="1" u="sng" dirty="0">
                <a:solidFill>
                  <a:srgbClr val="FF3300"/>
                </a:solidFill>
                <a:latin typeface="Times New Roman" panose="02020603050405020304" pitchFamily="18" charset="0"/>
              </a:rPr>
              <a:t>MẠNG THÁNG MƯỜI NGA NĂM </a:t>
            </a:r>
            <a:r>
              <a:rPr lang="en-US" sz="2200" b="1" u="sng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1917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30832"/>
            <a:ext cx="9143999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-70634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9: CÁCH MẠNG THÁNG MƯỜI NGA NĂM 1917 VÀ CUỘC ĐẤU TRANH BẢO VỆ CÁCH MẠNG (1917-1921)</a:t>
            </a:r>
            <a:endParaRPr lang="en-US" sz="2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-36966" y="1825793"/>
            <a:ext cx="8065350" cy="1752600"/>
          </a:xfrm>
        </p:spPr>
        <p:txBody>
          <a:bodyPr/>
          <a:lstStyle/>
          <a:p>
            <a:pPr algn="l"/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a) </a:t>
            </a:r>
            <a:r>
              <a:rPr lang="en-US" sz="22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Chính</a:t>
            </a:r>
            <a:r>
              <a:rPr lang="en-US" sz="22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trị</a:t>
            </a:r>
            <a:r>
              <a:rPr lang="en-US" sz="22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: </a:t>
            </a:r>
            <a:endParaRPr lang="en-US" sz="2200" b="1" dirty="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  + Quân chủ chuyên chế (Nicolai II đứng đầu).</a:t>
            </a:r>
          </a:p>
          <a:p>
            <a:pPr algn="l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+ Nga hoàng tham gia vào cuộc Chiến tranh </a:t>
            </a:r>
          </a:p>
          <a:p>
            <a:pPr algn="l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thế giới thứ nhất.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 bwMode="auto">
          <a:xfrm>
            <a:off x="0" y="1290020"/>
            <a:ext cx="8807450" cy="49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Nga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mạng</a:t>
            </a:r>
            <a:r>
              <a:rPr lang="en-US" sz="2600" b="1" dirty="0">
                <a:latin typeface="Times New Roman" panose="02020603050405020304" pitchFamily="18" charset="0"/>
              </a:rPr>
              <a:t>.</a:t>
            </a:r>
            <a:endParaRPr lang="en-US" sz="2600" b="1" u="sng" dirty="0" smtClean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Subtitle 1"/>
          <p:cNvSpPr txBox="1">
            <a:spLocks/>
          </p:cNvSpPr>
          <p:nvPr/>
        </p:nvSpPr>
        <p:spPr bwMode="auto">
          <a:xfrm>
            <a:off x="108600" y="3492109"/>
            <a:ext cx="813580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: </a:t>
            </a:r>
          </a:p>
          <a:p>
            <a:pPr algn="l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quệ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Subtitle 1"/>
          <p:cNvSpPr txBox="1">
            <a:spLocks/>
          </p:cNvSpPr>
          <p:nvPr/>
        </p:nvSpPr>
        <p:spPr bwMode="auto">
          <a:xfrm>
            <a:off x="2599" y="4579670"/>
            <a:ext cx="8241809" cy="208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: </a:t>
            </a:r>
            <a:endParaRPr lang="en-US" sz="2400" b="1" dirty="0" smtClean="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70C0"/>
                </a:solidFill>
              </a:rPr>
              <a:t> </a:t>
            </a:r>
            <a:r>
              <a:rPr lang="en-US" sz="2400" b="1">
                <a:solidFill>
                  <a:srgbClr val="0070C0"/>
                </a:solidFill>
              </a:rPr>
              <a:t>+ Đời sống của nông dân, công nhân, các dân tộc trong đế quốc Nga vô cùng cực khổ.</a:t>
            </a:r>
          </a:p>
          <a:p>
            <a:r>
              <a:rPr lang="en-US" sz="2400" b="1">
                <a:solidFill>
                  <a:srgbClr val="0070C0"/>
                </a:solidFill>
              </a:rPr>
              <a:t> </a:t>
            </a:r>
            <a:r>
              <a:rPr lang="en-US" sz="2400" b="1" smtClean="0">
                <a:solidFill>
                  <a:srgbClr val="0070C0"/>
                </a:solidFill>
              </a:rPr>
              <a:t> + </a:t>
            </a:r>
            <a:r>
              <a:rPr lang="en-US" sz="2400" b="1">
                <a:solidFill>
                  <a:srgbClr val="0070C0"/>
                </a:solidFill>
              </a:rPr>
              <a:t>Phong trào phản đối chiến tranh đòi lật đổ Nga hoàng diễn ra khắp nơi.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24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icho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6408712" cy="598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16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LinhNgahoangngoaimattr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2" y="1340769"/>
            <a:ext cx="7609978" cy="55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47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404" y="1726966"/>
            <a:ext cx="86440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</a:rPr>
              <a:t>mạng</a:t>
            </a:r>
            <a:r>
              <a:rPr 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</a:rPr>
              <a:t>tháng</a:t>
            </a:r>
            <a:r>
              <a:rPr 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</a:rPr>
              <a:t>Hai</a:t>
            </a:r>
            <a:r>
              <a:rPr lang="en-US" sz="2800" b="1">
                <a:latin typeface="Times New Roman" panose="02020603050405020304" pitchFamily="18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</a:rPr>
              <a:t>đến </a:t>
            </a:r>
            <a:r>
              <a:rPr lang="en-US" sz="2800" b="1" dirty="0" err="1" smtClean="0">
                <a:latin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</a:rPr>
              <a:t>mạng</a:t>
            </a:r>
            <a:r>
              <a:rPr 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</a:rPr>
              <a:t>tháng</a:t>
            </a:r>
            <a:r>
              <a:rPr lang="en-US" sz="2800" b="1" dirty="0" smtClean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Mười</a:t>
            </a:r>
            <a:r>
              <a:rPr lang="en-US" sz="2800" b="1" dirty="0">
                <a:latin typeface="Times New Roman" panose="02020603050405020304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sz="2800" b="1" dirty="0"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1917</a:t>
            </a:r>
            <a:endParaRPr lang="en-US" sz="2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23/2/1917,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Pê-tơ-rô-gơ-rát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Bôn-sê-vích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611560" y="1484784"/>
            <a:ext cx="8426256" cy="5341317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1917</a:t>
            </a:r>
          </a:p>
          <a:p>
            <a:pPr algn="just">
              <a:buFontTx/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r>
              <a:rPr lang="en-US" sz="2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10/1917</a:t>
            </a:r>
          </a:p>
          <a:p>
            <a:pPr algn="just">
              <a:buFontTx/>
              <a:buNone/>
            </a:pPr>
            <a:r>
              <a:rPr lang="en-US" sz="2400" b="1" i="1" u="sng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u="sng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i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sz="2400" b="1" i="1" u="sng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9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Title 4"/>
          <p:cNvSpPr txBox="1">
            <a:spLocks/>
          </p:cNvSpPr>
          <p:nvPr/>
        </p:nvSpPr>
        <p:spPr bwMode="auto">
          <a:xfrm>
            <a:off x="20253" y="1556792"/>
            <a:ext cx="5004047" cy="82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endParaRPr lang="en-US" b="1" dirty="0" smtClean="0"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endParaRPr lang="en-US" b="1" dirty="0"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400" b="1" dirty="0" smtClean="0">
                <a:latin typeface="Times New Roman" panose="02020603050405020304" pitchFamily="18" charset="0"/>
              </a:rPr>
              <a:t> 2.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cách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mạng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Hai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đến</a:t>
            </a:r>
            <a:endParaRPr lang="en-US" sz="2400" b="1" dirty="0" smtClean="0"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cách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mạng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Mười</a:t>
            </a:r>
            <a:r>
              <a:rPr lang="en-US" sz="2400" b="1" dirty="0" smtClean="0">
                <a:latin typeface="Times New Roman" panose="02020603050405020304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b="1" dirty="0" smtClean="0">
                <a:latin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1917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30832"/>
            <a:ext cx="9143999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</a:t>
            </a:r>
            <a:r>
              <a:rPr 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9: CÁCH MẠNG THÁNG MƯỜI NGA NĂM 1917 VÀ CUỘC ĐẤU TRANH BẢO VỆ CÁCH MẠNG (1917-1921)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51520" y="3297087"/>
            <a:ext cx="5472608" cy="436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Tx/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buFontTx/>
              <a:buNone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8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6695" y="940533"/>
            <a:ext cx="6745596" cy="7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200" b="1" u="sng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I. CÁCH MẠNG THÁNG MƯỜI NGA NĂM 1917</a:t>
            </a:r>
            <a:r>
              <a:rPr lang="en-US" sz="2800" b="1" u="sng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/>
            </a:r>
            <a:br>
              <a:rPr lang="en-US" sz="2800" b="1" u="sng" dirty="0" smtClean="0">
                <a:solidFill>
                  <a:srgbClr val="FF3300"/>
                </a:solidFill>
                <a:latin typeface="Times New Roman" panose="02020603050405020304" pitchFamily="18" charset="0"/>
              </a:rPr>
            </a:b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</a:rPr>
              <a:t>1.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Tình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Nga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trước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cách</a:t>
            </a:r>
            <a:r>
              <a:rPr lang="en-US" sz="2400" b="1" dirty="0" smtClean="0"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</a:rPr>
              <a:t>mạng</a:t>
            </a:r>
            <a:r>
              <a:rPr lang="en-US" sz="2400" b="1" dirty="0" smtClean="0">
                <a:latin typeface="Times New Roman" panose="02020603050405020304" pitchFamily="18" charset="0"/>
              </a:rPr>
              <a:t>.</a:t>
            </a:r>
            <a:r>
              <a:rPr lang="en-US" sz="3200" b="1" dirty="0" smtClean="0">
                <a:latin typeface="Times New Roman" panose="02020603050405020304" pitchFamily="18" charset="0"/>
              </a:rPr>
              <a:t>  </a:t>
            </a:r>
            <a:endParaRPr lang="en-US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7819</TotalTime>
  <Words>1524</Words>
  <Application>Microsoft Office PowerPoint</Application>
  <PresentationFormat>On-screen Show (4:3)</PresentationFormat>
  <Paragraphs>192</Paragraphs>
  <Slides>25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BỐ CỤC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WIN7</cp:lastModifiedBy>
  <cp:revision>1106</cp:revision>
  <dcterms:created xsi:type="dcterms:W3CDTF">2011-02-25T14:58:15Z</dcterms:created>
  <dcterms:modified xsi:type="dcterms:W3CDTF">2021-11-13T03:16:40Z</dcterms:modified>
</cp:coreProperties>
</file>